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73" r:id="rId6"/>
    <p:sldId id="274" r:id="rId7"/>
    <p:sldId id="284" r:id="rId8"/>
    <p:sldId id="292" r:id="rId9"/>
    <p:sldId id="296" r:id="rId10"/>
    <p:sldId id="294" r:id="rId11"/>
    <p:sldId id="295" r:id="rId12"/>
    <p:sldId id="283" r:id="rId13"/>
    <p:sldId id="28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F81BD"/>
    <a:srgbClr val="92D050"/>
    <a:srgbClr val="000000"/>
    <a:srgbClr val="FFC000"/>
    <a:srgbClr val="0054A4"/>
    <a:srgbClr val="BCBEC0"/>
    <a:srgbClr val="E6E7E8"/>
    <a:srgbClr val="006325"/>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85" autoAdjust="0"/>
    <p:restoredTop sz="94660"/>
  </p:normalViewPr>
  <p:slideViewPr>
    <p:cSldViewPr>
      <p:cViewPr>
        <p:scale>
          <a:sx n="70" d="100"/>
          <a:sy n="70" d="100"/>
        </p:scale>
        <p:origin x="-2838" y="-103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153400" y="6172200"/>
            <a:ext cx="533400" cy="338554"/>
          </a:xfrm>
          <a:prstGeom prst="rect">
            <a:avLst/>
          </a:prstGeom>
          <a:noFill/>
        </p:spPr>
        <p:txBody>
          <a:bodyPr wrap="square" rtlCol="0">
            <a:spAutoFit/>
          </a:bodyPr>
          <a:lstStyle/>
          <a:p>
            <a:pPr algn="ctr"/>
            <a:fld id="{CFD79E14-A5CB-4B11-98BD-C2699C7313C6}" type="slidenum">
              <a:rPr lang="en-US" sz="1600" b="1" smtClean="0">
                <a:solidFill>
                  <a:schemeClr val="tx1"/>
                </a:solidFill>
              </a:rPr>
              <a:pPr algn="ctr"/>
              <a:t>‹#›</a:t>
            </a:fld>
            <a:endParaRPr lang="en-US" sz="1600" b="1"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5" name="TextBox 4"/>
          <p:cNvSpPr txBox="1"/>
          <p:nvPr userDrawn="1"/>
        </p:nvSpPr>
        <p:spPr>
          <a:xfrm>
            <a:off x="8153400" y="6172200"/>
            <a:ext cx="533400" cy="338554"/>
          </a:xfrm>
          <a:prstGeom prst="rect">
            <a:avLst/>
          </a:prstGeom>
          <a:noFill/>
        </p:spPr>
        <p:txBody>
          <a:bodyPr wrap="square" rtlCol="0">
            <a:spAutoFit/>
          </a:bodyPr>
          <a:lstStyle/>
          <a:p>
            <a:pPr algn="ctr"/>
            <a:fld id="{CFD79E14-A5CB-4B11-98BD-C2699C7313C6}" type="slidenum">
              <a:rPr lang="en-US" sz="1600" b="1" smtClean="0">
                <a:solidFill>
                  <a:schemeClr val="tx1"/>
                </a:solidFill>
              </a:rPr>
              <a:pPr algn="ctr"/>
              <a:t>‹#›</a:t>
            </a:fld>
            <a:endParaRPr lang="en-US" sz="1600" b="1"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6" name="TextBox 5"/>
          <p:cNvSpPr txBox="1"/>
          <p:nvPr userDrawn="1"/>
        </p:nvSpPr>
        <p:spPr>
          <a:xfrm>
            <a:off x="8153400" y="6172200"/>
            <a:ext cx="533400" cy="338554"/>
          </a:xfrm>
          <a:prstGeom prst="rect">
            <a:avLst/>
          </a:prstGeom>
          <a:noFill/>
        </p:spPr>
        <p:txBody>
          <a:bodyPr wrap="square" rtlCol="0">
            <a:spAutoFit/>
          </a:bodyPr>
          <a:lstStyle/>
          <a:p>
            <a:pPr algn="ctr"/>
            <a:fld id="{CFD79E14-A5CB-4B11-98BD-C2699C7313C6}" type="slidenum">
              <a:rPr lang="en-US" sz="1600" b="1" smtClean="0">
                <a:solidFill>
                  <a:schemeClr val="tx1"/>
                </a:solidFill>
              </a:rPr>
              <a:pPr algn="ctr"/>
              <a:t>‹#›</a:t>
            </a:fld>
            <a:endParaRPr lang="en-US" sz="1600" b="1"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28" name="TextBox 27"/>
          <p:cNvSpPr txBox="1"/>
          <p:nvPr/>
        </p:nvSpPr>
        <p:spPr>
          <a:xfrm>
            <a:off x="1143000" y="228600"/>
            <a:ext cx="7543800" cy="677108"/>
          </a:xfrm>
          <a:prstGeom prst="rect">
            <a:avLst/>
          </a:prstGeom>
          <a:noFill/>
        </p:spPr>
        <p:txBody>
          <a:bodyPr wrap="square" rtlCol="0">
            <a:spAutoFit/>
          </a:bodyPr>
          <a:lstStyle/>
          <a:p>
            <a:r>
              <a:rPr lang="en-US" sz="3800" b="1" dirty="0" smtClean="0">
                <a:solidFill>
                  <a:schemeClr val="bg1"/>
                </a:solidFill>
              </a:rPr>
              <a:t>Tentative Map Case No. WTM16-002</a:t>
            </a:r>
            <a:endParaRPr lang="en-US" sz="3800" b="1" dirty="0">
              <a:solidFill>
                <a:schemeClr val="bg1"/>
              </a:solidFill>
            </a:endParaRPr>
          </a:p>
        </p:txBody>
      </p:sp>
      <p:sp>
        <p:nvSpPr>
          <p:cNvPr id="16" name="Content Placeholder 8"/>
          <p:cNvSpPr txBox="1">
            <a:spLocks/>
          </p:cNvSpPr>
          <p:nvPr/>
        </p:nvSpPr>
        <p:spPr>
          <a:xfrm>
            <a:off x="381000" y="2667000"/>
            <a:ext cx="2362200" cy="29718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smtClean="0">
              <a:solidFill>
                <a:schemeClr val="tx1"/>
              </a:solidFill>
            </a:endParaRPr>
          </a:p>
        </p:txBody>
      </p:sp>
      <p:sp>
        <p:nvSpPr>
          <p:cNvPr id="11" name="Content Placeholder 8"/>
          <p:cNvSpPr txBox="1">
            <a:spLocks noGrp="1"/>
          </p:cNvSpPr>
          <p:nvPr>
            <p:ph type="subTitle" idx="1"/>
          </p:nvPr>
        </p:nvSpPr>
        <p:spPr>
          <a:xfrm>
            <a:off x="1447800" y="952500"/>
            <a:ext cx="6324600" cy="2019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
            </a:r>
            <a:br>
              <a:rPr lang="en-US" sz="1400" dirty="0" smtClean="0"/>
            </a:br>
            <a:r>
              <a:rPr lang="en-US" b="1" dirty="0" smtClean="0">
                <a:solidFill>
                  <a:schemeClr val="tx1"/>
                </a:solidFill>
              </a:rPr>
              <a:t>Washoe County </a:t>
            </a:r>
            <a:br>
              <a:rPr lang="en-US" b="1" dirty="0" smtClean="0">
                <a:solidFill>
                  <a:schemeClr val="tx1"/>
                </a:solidFill>
              </a:rPr>
            </a:br>
            <a:r>
              <a:rPr lang="en-US" b="1" dirty="0" smtClean="0">
                <a:solidFill>
                  <a:schemeClr val="tx1"/>
                </a:solidFill>
              </a:rPr>
              <a:t>Board of Adjustment</a:t>
            </a:r>
          </a:p>
          <a:p>
            <a:r>
              <a:rPr lang="en-US" sz="2400" b="1" i="1" dirty="0" smtClean="0">
                <a:solidFill>
                  <a:schemeClr val="tx1"/>
                </a:solidFill>
              </a:rPr>
              <a:t>April 6, 2017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86812"/>
            <a:ext cx="4648717" cy="212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95600" y="5054026"/>
            <a:ext cx="3962917" cy="584775"/>
          </a:xfrm>
          <a:prstGeom prst="rect">
            <a:avLst/>
          </a:prstGeom>
          <a:noFill/>
        </p:spPr>
        <p:txBody>
          <a:bodyPr wrap="square" rtlCol="0">
            <a:spAutoFit/>
          </a:bodyPr>
          <a:lstStyle/>
          <a:p>
            <a:r>
              <a:rPr lang="en-US" sz="3200" b="1" dirty="0"/>
              <a:t>Carmelo Barajas-Ceja</a:t>
            </a:r>
            <a:endParaRPr lang="en-US" sz="3200" b="1" cap="small" dirty="0">
              <a:solidFill>
                <a:srgbClr val="0054A4"/>
              </a:solidFill>
            </a:endParaRPr>
          </a:p>
        </p:txBody>
      </p:sp>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52400"/>
            <a:ext cx="5334000" cy="707886"/>
          </a:xfrm>
          <a:prstGeom prst="rect">
            <a:avLst/>
          </a:prstGeom>
          <a:noFill/>
        </p:spPr>
        <p:txBody>
          <a:bodyPr wrap="square" rtlCol="0">
            <a:spAutoFit/>
          </a:bodyPr>
          <a:lstStyle/>
          <a:p>
            <a:r>
              <a:rPr lang="en-US" sz="4000" b="1" dirty="0" smtClean="0">
                <a:solidFill>
                  <a:schemeClr val="bg1"/>
                </a:solidFill>
              </a:rPr>
              <a:t>Vicinity Map</a:t>
            </a:r>
            <a:endParaRPr lang="en-US" sz="4000" b="1" dirty="0">
              <a:solidFill>
                <a:schemeClr val="bg1"/>
              </a:solidFill>
            </a:endParaRPr>
          </a:p>
        </p:txBody>
      </p:sp>
      <p:sp>
        <p:nvSpPr>
          <p:cNvPr id="2" name="TextBox 1"/>
          <p:cNvSpPr txBox="1"/>
          <p:nvPr/>
        </p:nvSpPr>
        <p:spPr>
          <a:xfrm>
            <a:off x="228600" y="1524000"/>
            <a:ext cx="3581400" cy="1569660"/>
          </a:xfrm>
          <a:prstGeom prst="rect">
            <a:avLst/>
          </a:prstGeom>
          <a:noFill/>
        </p:spPr>
        <p:txBody>
          <a:bodyPr wrap="square" rtlCol="0">
            <a:spAutoFit/>
          </a:bodyPr>
          <a:lstStyle/>
          <a:p>
            <a:r>
              <a:rPr lang="en-US" sz="3200" dirty="0" smtClean="0"/>
              <a:t>West of Woods Dr. and north of E. 4</a:t>
            </a:r>
            <a:r>
              <a:rPr lang="en-US" sz="3200" baseline="30000" dirty="0" smtClean="0"/>
              <a:t>th</a:t>
            </a:r>
            <a:r>
              <a:rPr lang="en-US" sz="3200" dirty="0" smtClean="0"/>
              <a:t> Avenue</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18038"/>
            <a:ext cx="4572000" cy="61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7277100" y="3187700"/>
            <a:ext cx="190500" cy="266700"/>
          </a:xfrm>
          <a:custGeom>
            <a:avLst/>
            <a:gdLst>
              <a:gd name="connsiteX0" fmla="*/ 0 w 190500"/>
              <a:gd name="connsiteY0" fmla="*/ 6350 h 266700"/>
              <a:gd name="connsiteX1" fmla="*/ 6350 w 190500"/>
              <a:gd name="connsiteY1" fmla="*/ 266700 h 266700"/>
              <a:gd name="connsiteX2" fmla="*/ 152400 w 190500"/>
              <a:gd name="connsiteY2" fmla="*/ 260350 h 266700"/>
              <a:gd name="connsiteX3" fmla="*/ 190500 w 190500"/>
              <a:gd name="connsiteY3" fmla="*/ 114300 h 266700"/>
              <a:gd name="connsiteX4" fmla="*/ 165100 w 190500"/>
              <a:gd name="connsiteY4" fmla="*/ 0 h 266700"/>
              <a:gd name="connsiteX5" fmla="*/ 0 w 190500"/>
              <a:gd name="connsiteY5" fmla="*/ 6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66700">
                <a:moveTo>
                  <a:pt x="0" y="6350"/>
                </a:moveTo>
                <a:lnTo>
                  <a:pt x="6350" y="266700"/>
                </a:lnTo>
                <a:lnTo>
                  <a:pt x="152400" y="260350"/>
                </a:lnTo>
                <a:lnTo>
                  <a:pt x="190500" y="114300"/>
                </a:lnTo>
                <a:lnTo>
                  <a:pt x="165100" y="0"/>
                </a:lnTo>
                <a:lnTo>
                  <a:pt x="0" y="6350"/>
                </a:lnTo>
                <a:close/>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93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dirty="0" smtClean="0"/>
              <a:t>Proposed Dwelling</a:t>
            </a:r>
            <a:endParaRPr lang="en-US" dirty="0"/>
          </a:p>
        </p:txBody>
      </p:sp>
      <p:sp>
        <p:nvSpPr>
          <p:cNvPr id="6" name="TextBox 5"/>
          <p:cNvSpPr txBox="1"/>
          <p:nvPr/>
        </p:nvSpPr>
        <p:spPr>
          <a:xfrm>
            <a:off x="76200" y="990601"/>
            <a:ext cx="8458200" cy="2800767"/>
          </a:xfrm>
          <a:prstGeom prst="rect">
            <a:avLst/>
          </a:prstGeom>
          <a:noFill/>
        </p:spPr>
        <p:txBody>
          <a:bodyPr wrap="square" rtlCol="0">
            <a:spAutoFit/>
          </a:bodyPr>
          <a:lstStyle/>
          <a:p>
            <a:pPr algn="ctr"/>
            <a:r>
              <a:rPr lang="en-US" sz="2000" u="sng" dirty="0" smtClean="0"/>
              <a:t>Property</a:t>
            </a:r>
          </a:p>
          <a:p>
            <a:pPr algn="ctr"/>
            <a:r>
              <a:rPr lang="en-US" sz="2000" dirty="0" smtClean="0"/>
              <a:t>Size: 0.347 Acres (15,115 </a:t>
            </a:r>
            <a:r>
              <a:rPr lang="en-US" sz="2000" dirty="0" err="1" smtClean="0"/>
              <a:t>s.f.</a:t>
            </a:r>
            <a:r>
              <a:rPr lang="en-US" sz="2000" dirty="0" smtClean="0"/>
              <a:t>)</a:t>
            </a:r>
          </a:p>
          <a:p>
            <a:pPr algn="ctr"/>
            <a:r>
              <a:rPr lang="en-US" sz="2000" dirty="0" smtClean="0"/>
              <a:t>Zoning: Medium Density Suburban (MDS)</a:t>
            </a:r>
          </a:p>
          <a:p>
            <a:pPr algn="ctr"/>
            <a:endParaRPr lang="en-US" sz="800" dirty="0"/>
          </a:p>
          <a:p>
            <a:pPr algn="ctr"/>
            <a:r>
              <a:rPr lang="en-US" sz="2000" u="sng" dirty="0" smtClean="0"/>
              <a:t>Existing Residence</a:t>
            </a:r>
            <a:r>
              <a:rPr lang="en-US" sz="2000" dirty="0" smtClean="0"/>
              <a:t>:</a:t>
            </a:r>
          </a:p>
          <a:p>
            <a:pPr marL="342900" indent="-342900" algn="ctr">
              <a:buFontTx/>
              <a:buChar char="-"/>
            </a:pPr>
            <a:r>
              <a:rPr lang="en-US" sz="2000" dirty="0" smtClean="0"/>
              <a:t>800 square feet</a:t>
            </a:r>
          </a:p>
          <a:p>
            <a:pPr algn="ctr"/>
            <a:endParaRPr lang="en-US" sz="800" dirty="0" smtClean="0"/>
          </a:p>
          <a:p>
            <a:pPr algn="ctr"/>
            <a:r>
              <a:rPr lang="en-US" sz="2000" u="sng" dirty="0" smtClean="0"/>
              <a:t>Proposed Residence</a:t>
            </a:r>
            <a:r>
              <a:rPr lang="en-US" sz="2000" dirty="0"/>
              <a:t>:</a:t>
            </a:r>
          </a:p>
          <a:p>
            <a:pPr marL="342900" indent="-342900" algn="ctr">
              <a:buFontTx/>
              <a:buChar char="-"/>
            </a:pPr>
            <a:r>
              <a:rPr lang="en-US" sz="2000" dirty="0" smtClean="0"/>
              <a:t>1,680 </a:t>
            </a:r>
            <a:r>
              <a:rPr lang="en-US" sz="2000" dirty="0"/>
              <a:t>square </a:t>
            </a:r>
            <a:r>
              <a:rPr lang="en-US" sz="2000" dirty="0" smtClean="0"/>
              <a:t>feet</a:t>
            </a:r>
          </a:p>
          <a:p>
            <a:pPr algn="ctr"/>
            <a:r>
              <a:rPr lang="en-US" sz="2000" i="1" dirty="0" smtClean="0"/>
              <a:t>(See Elevation Below)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9" y="3791368"/>
            <a:ext cx="7931141" cy="268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188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dirty="0" smtClean="0"/>
              <a:t>Site Plan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781800" cy="499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3419475" y="4124325"/>
            <a:ext cx="1276350" cy="790575"/>
          </a:xfrm>
          <a:custGeom>
            <a:avLst/>
            <a:gdLst>
              <a:gd name="connsiteX0" fmla="*/ 9525 w 1276350"/>
              <a:gd name="connsiteY0" fmla="*/ 114300 h 790575"/>
              <a:gd name="connsiteX1" fmla="*/ 19050 w 1276350"/>
              <a:gd name="connsiteY1" fmla="*/ 781050 h 790575"/>
              <a:gd name="connsiteX2" fmla="*/ 1276350 w 1276350"/>
              <a:gd name="connsiteY2" fmla="*/ 790575 h 790575"/>
              <a:gd name="connsiteX3" fmla="*/ 1257300 w 1276350"/>
              <a:gd name="connsiteY3" fmla="*/ 0 h 790575"/>
              <a:gd name="connsiteX4" fmla="*/ 19050 w 1276350"/>
              <a:gd name="connsiteY4" fmla="*/ 9525 h 790575"/>
              <a:gd name="connsiteX5" fmla="*/ 0 w 1276350"/>
              <a:gd name="connsiteY5" fmla="*/ 171450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790575">
                <a:moveTo>
                  <a:pt x="9525" y="114300"/>
                </a:moveTo>
                <a:lnTo>
                  <a:pt x="19050" y="781050"/>
                </a:lnTo>
                <a:lnTo>
                  <a:pt x="1276350" y="790575"/>
                </a:lnTo>
                <a:lnTo>
                  <a:pt x="1257300" y="0"/>
                </a:lnTo>
                <a:lnTo>
                  <a:pt x="19050" y="9525"/>
                </a:lnTo>
                <a:lnTo>
                  <a:pt x="0" y="171450"/>
                </a:lnTo>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200400"/>
            <a:ext cx="2200275" cy="369332"/>
          </a:xfrm>
          <a:prstGeom prst="rect">
            <a:avLst/>
          </a:prstGeom>
          <a:noFill/>
        </p:spPr>
        <p:txBody>
          <a:bodyPr wrap="square" rtlCol="0">
            <a:spAutoFit/>
          </a:bodyPr>
          <a:lstStyle/>
          <a:p>
            <a:r>
              <a:rPr lang="en-US" b="1" dirty="0" smtClean="0">
                <a:solidFill>
                  <a:srgbClr val="FFFF00"/>
                </a:solidFill>
              </a:rPr>
              <a:t>Proposed Dwelling</a:t>
            </a:r>
            <a:endParaRPr lang="en-US" b="1" dirty="0">
              <a:solidFill>
                <a:srgbClr val="FFFF00"/>
              </a:solidFill>
            </a:endParaRPr>
          </a:p>
        </p:txBody>
      </p:sp>
      <p:cxnSp>
        <p:nvCxnSpPr>
          <p:cNvPr id="7" name="Straight Arrow Connector 6"/>
          <p:cNvCxnSpPr/>
          <p:nvPr/>
        </p:nvCxnSpPr>
        <p:spPr>
          <a:xfrm>
            <a:off x="2514600" y="3487903"/>
            <a:ext cx="1066800" cy="914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38800" y="1861066"/>
            <a:ext cx="2200275" cy="369332"/>
          </a:xfrm>
          <a:prstGeom prst="rect">
            <a:avLst/>
          </a:prstGeom>
          <a:noFill/>
        </p:spPr>
        <p:txBody>
          <a:bodyPr wrap="square" rtlCol="0">
            <a:spAutoFit/>
          </a:bodyPr>
          <a:lstStyle/>
          <a:p>
            <a:r>
              <a:rPr lang="en-US" b="1" dirty="0" smtClean="0">
                <a:solidFill>
                  <a:srgbClr val="FFFF00"/>
                </a:solidFill>
              </a:rPr>
              <a:t>Existing Dwelling</a:t>
            </a:r>
            <a:endParaRPr lang="en-US" b="1" dirty="0">
              <a:solidFill>
                <a:srgbClr val="FFFF00"/>
              </a:solidFill>
            </a:endParaRPr>
          </a:p>
        </p:txBody>
      </p:sp>
      <p:cxnSp>
        <p:nvCxnSpPr>
          <p:cNvPr id="12" name="Straight Arrow Connector 11"/>
          <p:cNvCxnSpPr/>
          <p:nvPr/>
        </p:nvCxnSpPr>
        <p:spPr>
          <a:xfrm flipH="1">
            <a:off x="5181600" y="2230398"/>
            <a:ext cx="1143000" cy="81760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58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dirty="0" smtClean="0"/>
              <a:t>Floor Plan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143000"/>
            <a:ext cx="8620907" cy="441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39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 y="1219200"/>
            <a:ext cx="9067800" cy="3429000"/>
          </a:xfrm>
        </p:spPr>
        <p:txBody>
          <a:bodyPr>
            <a:noAutofit/>
          </a:bodyPr>
          <a:lstStyle/>
          <a:p>
            <a:pPr lvl="0" hangingPunct="0"/>
            <a:r>
              <a:rPr lang="en-US" sz="1800" dirty="0" smtClean="0"/>
              <a:t>Sun Valley Citizen Advisory Board  (SVCAB) Meeting – April 3, 2017</a:t>
            </a:r>
          </a:p>
          <a:p>
            <a:pPr lvl="1" hangingPunct="0"/>
            <a:r>
              <a:rPr lang="en-US" sz="1800" dirty="0" smtClean="0"/>
              <a:t>Concern was raised about the dirt driveway;</a:t>
            </a:r>
          </a:p>
          <a:p>
            <a:pPr lvl="1" hangingPunct="0"/>
            <a:r>
              <a:rPr lang="en-US" sz="1800" dirty="0" smtClean="0"/>
              <a:t>SVCAB recommended approval (four in favor; one opposed)</a:t>
            </a:r>
          </a:p>
          <a:p>
            <a:pPr lvl="1" hangingPunct="0"/>
            <a:endParaRPr lang="en-US" sz="1800" dirty="0" smtClean="0"/>
          </a:p>
          <a:p>
            <a:pPr marL="0" lvl="0" indent="0" hangingPunct="0">
              <a:buNone/>
            </a:pPr>
            <a:r>
              <a:rPr lang="en-US" sz="1800" dirty="0"/>
              <a:t>	</a:t>
            </a:r>
          </a:p>
        </p:txBody>
      </p:sp>
      <p:sp>
        <p:nvSpPr>
          <p:cNvPr id="3" name="Title 2"/>
          <p:cNvSpPr>
            <a:spLocks noGrp="1"/>
          </p:cNvSpPr>
          <p:nvPr>
            <p:ph type="title"/>
          </p:nvPr>
        </p:nvSpPr>
        <p:spPr>
          <a:xfrm>
            <a:off x="1219200" y="76200"/>
            <a:ext cx="7162800" cy="792162"/>
          </a:xfrm>
        </p:spPr>
        <p:txBody>
          <a:bodyPr/>
          <a:lstStyle/>
          <a:p>
            <a:r>
              <a:rPr lang="en-US" dirty="0" smtClean="0"/>
              <a:t>Community Meeting</a:t>
            </a:r>
            <a:endParaRPr lang="en-US" dirty="0"/>
          </a:p>
        </p:txBody>
      </p:sp>
    </p:spTree>
    <p:extLst>
      <p:ext uri="{BB962C8B-B14F-4D97-AF65-F5344CB8AC3E}">
        <p14:creationId xmlns:p14="http://schemas.microsoft.com/office/powerpoint/2010/main" val="239953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162800" cy="792162"/>
          </a:xfrm>
        </p:spPr>
        <p:txBody>
          <a:bodyPr/>
          <a:lstStyle/>
          <a:p>
            <a:r>
              <a:rPr lang="en-US" dirty="0" smtClean="0"/>
              <a:t>Notice Map</a:t>
            </a:r>
            <a:endParaRPr lang="en-US" dirty="0"/>
          </a:p>
        </p:txBody>
      </p:sp>
      <p:sp>
        <p:nvSpPr>
          <p:cNvPr id="9" name="TextBox 8"/>
          <p:cNvSpPr txBox="1"/>
          <p:nvPr/>
        </p:nvSpPr>
        <p:spPr>
          <a:xfrm>
            <a:off x="152400" y="1685925"/>
            <a:ext cx="4114800" cy="1938992"/>
          </a:xfrm>
          <a:prstGeom prst="rect">
            <a:avLst/>
          </a:prstGeom>
          <a:noFill/>
        </p:spPr>
        <p:txBody>
          <a:bodyPr wrap="square" rtlCol="0">
            <a:spAutoFit/>
          </a:bodyPr>
          <a:lstStyle/>
          <a:p>
            <a:pPr marL="285750" indent="-285750">
              <a:buFont typeface="Wingdings"/>
              <a:buChar char="w"/>
            </a:pPr>
            <a:r>
              <a:rPr lang="en-US" sz="2400" b="1" dirty="0" smtClean="0"/>
              <a:t>500 feet from Property</a:t>
            </a:r>
          </a:p>
          <a:p>
            <a:pPr marL="285750" indent="-285750">
              <a:buFont typeface="Wingdings"/>
              <a:buChar char="w"/>
            </a:pPr>
            <a:r>
              <a:rPr lang="en-US" sz="2400" b="1" dirty="0" smtClean="0"/>
              <a:t>58 Different Property Owners</a:t>
            </a:r>
          </a:p>
          <a:p>
            <a:pPr marL="285750" indent="-285750">
              <a:buFont typeface="Wingdings"/>
              <a:buChar char="w"/>
            </a:pPr>
            <a:r>
              <a:rPr lang="en-US" sz="2400" b="1" dirty="0" smtClean="0"/>
              <a:t>Meets all noticing requirements of Article 810</a:t>
            </a:r>
            <a:endParaRPr lang="en-US" sz="2400"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318" y="926960"/>
            <a:ext cx="4461681" cy="601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868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067800" cy="4800600"/>
          </a:xfrm>
        </p:spPr>
        <p:txBody>
          <a:bodyPr>
            <a:noAutofit/>
          </a:bodyPr>
          <a:lstStyle/>
          <a:p>
            <a:pPr hangingPunct="0"/>
            <a:r>
              <a:rPr lang="en-US" sz="1800" dirty="0"/>
              <a:t>1.	</a:t>
            </a:r>
            <a:r>
              <a:rPr lang="en-US" sz="1800" u="sng" dirty="0"/>
              <a:t>Consistency.</a:t>
            </a:r>
            <a:r>
              <a:rPr lang="en-US" sz="1800" dirty="0"/>
              <a:t>  That the proposed use is consistent with the action programs, policies, </a:t>
            </a:r>
            <a:r>
              <a:rPr lang="en-US" sz="1800" dirty="0" smtClean="0"/>
              <a:t>	standards </a:t>
            </a:r>
            <a:r>
              <a:rPr lang="en-US" sz="1800" dirty="0"/>
              <a:t>and maps of the Master Plan and the Sun Valley Area Plan;</a:t>
            </a:r>
          </a:p>
          <a:p>
            <a:pPr hangingPunct="0"/>
            <a:r>
              <a:rPr lang="en-US" sz="1800" dirty="0"/>
              <a:t>2.	</a:t>
            </a:r>
            <a:r>
              <a:rPr lang="en-US" sz="1800" u="sng" dirty="0"/>
              <a:t>Improvements.</a:t>
            </a:r>
            <a:r>
              <a:rPr lang="en-US" sz="1800" dirty="0"/>
              <a:t>  That adequate utilities, roadway improvements, sanitation, water </a:t>
            </a:r>
            <a:r>
              <a:rPr lang="en-US" sz="1800" dirty="0" smtClean="0"/>
              <a:t>	supply</a:t>
            </a:r>
            <a:r>
              <a:rPr lang="en-US" sz="1800" dirty="0"/>
              <a:t>, drainage, and other necessary facilities have been provided, the proposed </a:t>
            </a:r>
            <a:r>
              <a:rPr lang="en-US" sz="1800" dirty="0" smtClean="0"/>
              <a:t>	improvements </a:t>
            </a:r>
            <a:r>
              <a:rPr lang="en-US" sz="1800" dirty="0"/>
              <a:t>are properly related to existing and proposed roadways, and an </a:t>
            </a:r>
            <a:r>
              <a:rPr lang="en-US" sz="1800" dirty="0" smtClean="0"/>
              <a:t>	adequate </a:t>
            </a:r>
            <a:r>
              <a:rPr lang="en-US" sz="1800" dirty="0"/>
              <a:t>public facilities determination has been made in accordance with Division </a:t>
            </a:r>
            <a:r>
              <a:rPr lang="en-US" sz="1800" dirty="0" smtClean="0"/>
              <a:t>	Seven</a:t>
            </a:r>
            <a:r>
              <a:rPr lang="en-US" sz="1800" dirty="0"/>
              <a:t>;</a:t>
            </a:r>
          </a:p>
          <a:p>
            <a:pPr hangingPunct="0"/>
            <a:r>
              <a:rPr lang="en-US" sz="1800" dirty="0"/>
              <a:t>3.	</a:t>
            </a:r>
            <a:r>
              <a:rPr lang="en-US" sz="1800" u="sng" dirty="0"/>
              <a:t>Site Suitability.</a:t>
            </a:r>
            <a:r>
              <a:rPr lang="en-US" sz="1800" dirty="0"/>
              <a:t>  That the site is physically suitable for a detached accessory dwelling, </a:t>
            </a:r>
            <a:r>
              <a:rPr lang="en-US" sz="1800" dirty="0" smtClean="0"/>
              <a:t>	and </a:t>
            </a:r>
            <a:r>
              <a:rPr lang="en-US" sz="1800" dirty="0"/>
              <a:t>for the intensity of such a development;</a:t>
            </a:r>
          </a:p>
          <a:p>
            <a:pPr hangingPunct="0"/>
            <a:r>
              <a:rPr lang="en-US" sz="1800" dirty="0"/>
              <a:t>4.	</a:t>
            </a:r>
            <a:r>
              <a:rPr lang="en-US" sz="1800" u="sng" dirty="0"/>
              <a:t>Issuance Not Detrimental.</a:t>
            </a:r>
            <a:r>
              <a:rPr lang="en-US" sz="1800" dirty="0"/>
              <a:t>  That issuance of the permit will not be significantly </a:t>
            </a:r>
            <a:r>
              <a:rPr lang="en-US" sz="1800" dirty="0" smtClean="0"/>
              <a:t>	detrimental </a:t>
            </a:r>
            <a:r>
              <a:rPr lang="en-US" sz="1800" dirty="0"/>
              <a:t>to the public health, safety or welfare; injurious to the property or </a:t>
            </a:r>
            <a:r>
              <a:rPr lang="en-US" sz="1800" dirty="0" smtClean="0"/>
              <a:t>	improvements </a:t>
            </a:r>
            <a:r>
              <a:rPr lang="en-US" sz="1800" dirty="0"/>
              <a:t>of adjacent properties; or detrimental to the character of the </a:t>
            </a:r>
            <a:r>
              <a:rPr lang="en-US" sz="1800" dirty="0" smtClean="0"/>
              <a:t>	surrounding </a:t>
            </a:r>
            <a:r>
              <a:rPr lang="en-US" sz="1800" dirty="0"/>
              <a:t>area; </a:t>
            </a:r>
          </a:p>
          <a:p>
            <a:pPr hangingPunct="0"/>
            <a:r>
              <a:rPr lang="en-US" sz="1800" dirty="0"/>
              <a:t>5.	</a:t>
            </a:r>
            <a:r>
              <a:rPr lang="en-US" sz="1800" u="sng" dirty="0"/>
              <a:t>Effect on a Military Installation.</a:t>
            </a:r>
            <a:r>
              <a:rPr lang="en-US" sz="1800" dirty="0"/>
              <a:t>  Issuance of the permit will not have a detrimental </a:t>
            </a:r>
            <a:r>
              <a:rPr lang="en-US" sz="1800" dirty="0" smtClean="0"/>
              <a:t>	effect </a:t>
            </a:r>
            <a:r>
              <a:rPr lang="en-US" sz="1800" dirty="0"/>
              <a:t>on the location, purpose or mission of the military installation.</a:t>
            </a:r>
          </a:p>
        </p:txBody>
      </p:sp>
      <p:sp>
        <p:nvSpPr>
          <p:cNvPr id="3" name="Title 2"/>
          <p:cNvSpPr>
            <a:spLocks noGrp="1"/>
          </p:cNvSpPr>
          <p:nvPr>
            <p:ph type="title"/>
          </p:nvPr>
        </p:nvSpPr>
        <p:spPr>
          <a:xfrm>
            <a:off x="1219200" y="76200"/>
            <a:ext cx="7162800" cy="792162"/>
          </a:xfrm>
        </p:spPr>
        <p:txBody>
          <a:bodyPr/>
          <a:lstStyle/>
          <a:p>
            <a:r>
              <a:rPr lang="en-US" dirty="0" smtClean="0"/>
              <a:t>Findings</a:t>
            </a:r>
            <a:endParaRPr lang="en-US" dirty="0"/>
          </a:p>
        </p:txBody>
      </p:sp>
    </p:spTree>
    <p:extLst>
      <p:ext uri="{BB962C8B-B14F-4D97-AF65-F5344CB8AC3E}">
        <p14:creationId xmlns:p14="http://schemas.microsoft.com/office/powerpoint/2010/main" val="179220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18925"/>
            <a:ext cx="8229600" cy="792162"/>
          </a:xfrm>
        </p:spPr>
        <p:txBody>
          <a:bodyPr/>
          <a:lstStyle/>
          <a:p>
            <a:r>
              <a:rPr lang="en-US" sz="4000" dirty="0" smtClean="0"/>
              <a:t>Possible Motion for WSUP17-0002</a:t>
            </a:r>
            <a:endParaRPr lang="en-US" sz="4000" dirty="0"/>
          </a:p>
        </p:txBody>
      </p:sp>
      <p:sp>
        <p:nvSpPr>
          <p:cNvPr id="5" name="Rectangle 4"/>
          <p:cNvSpPr/>
          <p:nvPr/>
        </p:nvSpPr>
        <p:spPr>
          <a:xfrm>
            <a:off x="142164" y="1143000"/>
            <a:ext cx="8763000" cy="3108543"/>
          </a:xfrm>
          <a:prstGeom prst="rect">
            <a:avLst/>
          </a:prstGeom>
        </p:spPr>
        <p:txBody>
          <a:bodyPr wrap="square">
            <a:spAutoFit/>
          </a:bodyPr>
          <a:lstStyle/>
          <a:p>
            <a:pPr algn="just"/>
            <a:r>
              <a:rPr lang="en-US" sz="2800" dirty="0"/>
              <a:t>I move that, after giving reasoned consideration to the information contained in the staff report and information received during the public hearing, the Washoe County Board of Adjustment approve with conditions Special Use Permit Case Number WSUP17-0002 for Carmelo Barajas-Ceja, having made all five findings in accordance with Washoe County Code Section 110.810.30</a:t>
            </a:r>
            <a:r>
              <a:rPr lang="en-US" sz="2700" dirty="0" smtClean="0"/>
              <a:t>.</a:t>
            </a:r>
            <a:endParaRPr lang="en-US" sz="2700" dirty="0"/>
          </a:p>
        </p:txBody>
      </p:sp>
    </p:spTree>
    <p:extLst>
      <p:ext uri="{BB962C8B-B14F-4D97-AF65-F5344CB8AC3E}">
        <p14:creationId xmlns:p14="http://schemas.microsoft.com/office/powerpoint/2010/main" val="2499291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sharepoint/v3/fields"/>
    <ds:schemaRef ds:uri="CEA9126C-A9B1-4F4A-855C-DD0F845697D2"/>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4076</TotalTime>
  <Words>182</Words>
  <Application>Microsoft Office PowerPoint</Application>
  <PresentationFormat>On-screen Show (4:3)</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PowerPoint_Template_2015</vt:lpstr>
      <vt:lpstr> </vt:lpstr>
      <vt:lpstr>PowerPoint Presentation</vt:lpstr>
      <vt:lpstr>Proposed Dwelling</vt:lpstr>
      <vt:lpstr>Site Plan</vt:lpstr>
      <vt:lpstr>Floor Plan</vt:lpstr>
      <vt:lpstr>Community Meeting</vt:lpstr>
      <vt:lpstr>Notice Map</vt:lpstr>
      <vt:lpstr>Findings</vt:lpstr>
      <vt:lpstr>Possible Motion for WSUP17-0002</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125</cp:revision>
  <cp:lastPrinted>2014-10-07T22:54:33Z</cp:lastPrinted>
  <dcterms:created xsi:type="dcterms:W3CDTF">2015-09-25T21:46:02Z</dcterms:created>
  <dcterms:modified xsi:type="dcterms:W3CDTF">2017-04-07T21:29:08Z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